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336" r:id="rId4"/>
    <p:sldId id="335" r:id="rId5"/>
    <p:sldId id="322" r:id="rId6"/>
    <p:sldId id="259" r:id="rId7"/>
    <p:sldId id="324" r:id="rId8"/>
    <p:sldId id="261" r:id="rId9"/>
    <p:sldId id="262" r:id="rId10"/>
    <p:sldId id="263" r:id="rId11"/>
    <p:sldId id="33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25" r:id="rId27"/>
    <p:sldId id="278" r:id="rId28"/>
    <p:sldId id="326" r:id="rId29"/>
    <p:sldId id="279" r:id="rId30"/>
    <p:sldId id="280" r:id="rId31"/>
    <p:sldId id="281" r:id="rId32"/>
    <p:sldId id="327" r:id="rId33"/>
    <p:sldId id="282" r:id="rId34"/>
    <p:sldId id="328" r:id="rId35"/>
    <p:sldId id="331" r:id="rId36"/>
    <p:sldId id="330" r:id="rId37"/>
    <p:sldId id="283" r:id="rId38"/>
    <p:sldId id="284" r:id="rId39"/>
    <p:sldId id="285" r:id="rId40"/>
    <p:sldId id="332" r:id="rId41"/>
    <p:sldId id="286" r:id="rId42"/>
    <p:sldId id="333" r:id="rId43"/>
    <p:sldId id="287" r:id="rId44"/>
    <p:sldId id="288" r:id="rId45"/>
    <p:sldId id="334" r:id="rId46"/>
    <p:sldId id="289" r:id="rId47"/>
    <p:sldId id="290" r:id="rId48"/>
    <p:sldId id="323" r:id="rId49"/>
    <p:sldId id="337" r:id="rId50"/>
    <p:sldId id="26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>
      <p:cViewPr>
        <p:scale>
          <a:sx n="70" d="100"/>
          <a:sy n="70" d="100"/>
        </p:scale>
        <p:origin x="2304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BB08-45F6-0342-9881-65A5E406E406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DEAD4-27F8-BA43-81C7-965EF8FCB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4CC9-474A-F040-A865-AAFA9212226D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0F1A-BEFE-6A45-BB11-17297A610E02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65EB-A453-7F42-B612-5FBC8DDFE0F9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D3-30A7-EC46-AAF0-1A6BAAF1C8A5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CCDE-8970-1749-BEE4-4DDE66389FE9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1398-8922-9946-A4BD-F7028B598D85}" type="datetime1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265F-031F-254B-9992-26EE611CD49F}" type="datetime1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7283-17AC-BA49-9972-23B3C8713818}" type="datetime1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95-D35E-564E-B324-3264C296E99F}" type="datetime1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7A64-6594-124B-A91C-C410EDD852AE}" type="datetime1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7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0C97-13E3-4B48-B28E-1F33B9B53259}" type="datetime1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DE39-EFE9-074A-A10E-5B2464AA42B9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13" y="369820"/>
            <a:ext cx="4462116" cy="17256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B16E3-582B-E74E-9C5E-705AFCFD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75E9D-9F25-744B-B18D-971A372C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0" y="680328"/>
            <a:ext cx="6109045" cy="57079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1FAC-7C55-2A44-94D7-592F7C19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206500"/>
            <a:ext cx="7556500" cy="4432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1B510-D669-EE4A-A705-8BAA15A6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92670"/>
            <a:ext cx="7162800" cy="2768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7BA464-A13D-E141-892E-493C435C2F0D}"/>
              </a:ext>
            </a:extLst>
          </p:cNvPr>
          <p:cNvGrpSpPr/>
          <p:nvPr/>
        </p:nvGrpSpPr>
        <p:grpSpPr>
          <a:xfrm>
            <a:off x="284591" y="41726"/>
            <a:ext cx="8523467" cy="3708651"/>
            <a:chOff x="284591" y="-521944"/>
            <a:chExt cx="8523467" cy="37086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958" y="1218207"/>
              <a:ext cx="7658100" cy="1968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31B97A-DE91-5F4F-BF6B-B1FB47C1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91" y="-521944"/>
              <a:ext cx="8458576" cy="2664393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92C1-D9FC-EB4B-A10E-F3F4FF73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019" y="1497484"/>
            <a:ext cx="4117294" cy="4945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58286" y="0"/>
            <a:ext cx="6603590" cy="6858000"/>
            <a:chOff x="774700" y="0"/>
            <a:chExt cx="7581900" cy="787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0"/>
              <a:ext cx="7581900" cy="3517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00" y="3517900"/>
              <a:ext cx="7581900" cy="43561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7C346-A596-2040-AA96-10EDEC59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17" y="153340"/>
            <a:ext cx="5384800" cy="43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32" y="873841"/>
            <a:ext cx="5486400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2286000"/>
            <a:ext cx="75565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81" y="4572000"/>
            <a:ext cx="6419479" cy="228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540" y="5129450"/>
            <a:ext cx="2578460" cy="47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042" y="5588000"/>
            <a:ext cx="2682328" cy="439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5EFEF-C479-C544-824F-95359609C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3016" y="650460"/>
            <a:ext cx="1222743" cy="12722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78D97-2231-3C45-9BEF-2F4DE06A7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291" y="6588232"/>
            <a:ext cx="2705500" cy="2697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DF9F1-11D1-D34E-B8AC-C4A94A60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871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DB71A-AF21-EA40-BBC6-88CC28D9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7" y="303891"/>
            <a:ext cx="76327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77" y="2834965"/>
            <a:ext cx="6057900" cy="406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C54A8-3F77-324B-94A3-05E470E7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273300"/>
            <a:ext cx="7594600" cy="2298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64FFE-D958-8C48-B164-76792FA9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2711"/>
            <a:ext cx="77978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4835943"/>
            <a:ext cx="5562600" cy="195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4067-3C6A-ED4B-B69C-3B505401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5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833"/>
            <a:ext cx="7150100" cy="419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2643" y="548933"/>
            <a:ext cx="6828057" cy="6051682"/>
            <a:chOff x="774700" y="548933"/>
            <a:chExt cx="7594600" cy="66675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548933"/>
              <a:ext cx="7594600" cy="3136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b="34947"/>
            <a:stretch/>
          </p:blipFill>
          <p:spPr>
            <a:xfrm>
              <a:off x="774700" y="3647370"/>
              <a:ext cx="7581900" cy="356907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609A3-D9E8-484E-9971-079CDFB6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3628" y="769565"/>
            <a:ext cx="6752618" cy="5078313"/>
            <a:chOff x="1412991" y="1955250"/>
            <a:chExt cx="6752618" cy="5078313"/>
          </a:xfrm>
        </p:grpSpPr>
        <p:sp>
          <p:nvSpPr>
            <p:cNvPr id="3" name="TextBox 2"/>
            <p:cNvSpPr txBox="1"/>
            <p:nvPr/>
          </p:nvSpPr>
          <p:spPr>
            <a:xfrm>
              <a:off x="1412991" y="1955250"/>
              <a:ext cx="6752618" cy="50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P, V, T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know the absolute value, we have P = 0, T = 0, V = 0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H, U, S, G, A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only know differences, we do not have G = 0 only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we need to pick an arbitrary reference state, why not pick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ideal gas reference state? 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 some advantages to</a:t>
              </a: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ideal gas reference state.  </a:t>
              </a: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-State functions are described by simple relationships for ideal gasses. </a:t>
              </a: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-Ideal gas will always exist when V = ∞, </a:t>
              </a:r>
              <a:r>
                <a:rPr lang="en-US" i="1" dirty="0">
                  <a:latin typeface="Symbol" pitchFamily="2" charset="2"/>
                  <a:cs typeface="Times New Roman" panose="02020603050405020304" pitchFamily="18" charset="0"/>
                </a:rPr>
                <a:t>r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0, or T = ∞, or P = 0.</a:t>
              </a:r>
            </a:p>
            <a:p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Change in state equations will involve integrals of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 C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Isobaric heat capacities,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are usually measured at low P, 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i.e.  in the ideal state, for instance, Table E.1 is for ideal gasses at 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various temperatures as are the values on the back flap of the book.</a:t>
              </a:r>
              <a:b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often not available for real gases but is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R for ideal gasses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would like to use an ideal state for changes in temperature.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232902"/>
                </p:ext>
              </p:extLst>
            </p:nvPr>
          </p:nvGraphicFramePr>
          <p:xfrm>
            <a:off x="6457585" y="3058243"/>
            <a:ext cx="463187" cy="324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3" imgW="254000" imgH="177800" progId="Equation.3">
                    <p:embed/>
                  </p:oleObj>
                </mc:Choice>
                <mc:Fallback>
                  <p:oleObj name="Equation" r:id="rId3" imgW="254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57585" y="3058243"/>
                          <a:ext cx="463187" cy="3242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1DFE3-C031-7944-9989-8D7DE7C1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277856"/>
            <a:ext cx="8189311" cy="5994400"/>
            <a:chOff x="762000" y="277856"/>
            <a:chExt cx="8189311" cy="599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77856"/>
              <a:ext cx="7607300" cy="5994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4775" y="1638957"/>
              <a:ext cx="959113" cy="2780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228" y="4691993"/>
              <a:ext cx="2116083" cy="337139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CD568-466C-1E46-A02C-F2800134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E9506-7034-6C47-8AA6-4F596FE33AE3}"/>
              </a:ext>
            </a:extLst>
          </p:cNvPr>
          <p:cNvSpPr txBox="1"/>
          <p:nvPr/>
        </p:nvSpPr>
        <p:spPr>
          <a:xfrm>
            <a:off x="179989" y="3710930"/>
            <a:ext cx="119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V constant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88038-F6FF-5A43-90D2-DCB64CC19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9930"/>
            <a:ext cx="1690553" cy="4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5428" y="0"/>
            <a:ext cx="6796438" cy="6858000"/>
            <a:chOff x="1168400" y="0"/>
            <a:chExt cx="679643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400" y="0"/>
              <a:ext cx="6796438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7793" y="483476"/>
              <a:ext cx="665655" cy="374781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272E3-1602-AB4C-97FF-19B8ACB2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27DC8-A99A-8D47-B9DE-DC531BDBACB8}"/>
              </a:ext>
            </a:extLst>
          </p:cNvPr>
          <p:cNvSpPr txBox="1"/>
          <p:nvPr/>
        </p:nvSpPr>
        <p:spPr>
          <a:xfrm>
            <a:off x="342826" y="483476"/>
            <a:ext cx="13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T, P constant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B6DF3-C9E6-604B-81E0-9FDA2D039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4" y="1253994"/>
            <a:ext cx="2134905" cy="527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6091D-DE5C-4B42-AE12-72647C410787}"/>
              </a:ext>
            </a:extLst>
          </p:cNvPr>
          <p:cNvSpPr txBox="1"/>
          <p:nvPr/>
        </p:nvSpPr>
        <p:spPr>
          <a:xfrm>
            <a:off x="342827" y="1781981"/>
            <a:ext cx="1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term same as holding V constant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1FF0A-F1C4-C847-BABA-D760AD7BB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7" y="4836960"/>
            <a:ext cx="2106661" cy="880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432A9D-710F-9942-AC41-E460FC9F8120}"/>
              </a:ext>
            </a:extLst>
          </p:cNvPr>
          <p:cNvSpPr txBox="1"/>
          <p:nvPr/>
        </p:nvSpPr>
        <p:spPr>
          <a:xfrm>
            <a:off x="381593" y="4293476"/>
            <a:ext cx="138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T, P constant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AEBEC0-E006-4843-B6A5-98AF9F07B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33" y="5669216"/>
            <a:ext cx="763581" cy="483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B64090-757A-624D-BDE9-E1AD3E7BA84D}"/>
              </a:ext>
            </a:extLst>
          </p:cNvPr>
          <p:cNvSpPr txBox="1"/>
          <p:nvPr/>
        </p:nvSpPr>
        <p:spPr>
          <a:xfrm>
            <a:off x="342826" y="6148126"/>
            <a:ext cx="138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 dependence</a:t>
            </a:r>
          </a:p>
        </p:txBody>
      </p:sp>
    </p:spTree>
    <p:extLst>
      <p:ext uri="{BB962C8B-B14F-4D97-AF65-F5344CB8AC3E}">
        <p14:creationId xmlns:p14="http://schemas.microsoft.com/office/powerpoint/2010/main" val="151764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3220" y="-54557"/>
            <a:ext cx="6144071" cy="6893313"/>
            <a:chOff x="1143000" y="223428"/>
            <a:chExt cx="6819900" cy="76515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1100" y="223428"/>
              <a:ext cx="6781800" cy="1587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791684"/>
              <a:ext cx="6819900" cy="60833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5035"/>
            <a:ext cx="2548749" cy="43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5" y="6210738"/>
            <a:ext cx="2704890" cy="44581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75258-8384-7645-8602-B598AC12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960" y="340572"/>
            <a:ext cx="6845300" cy="6286500"/>
            <a:chOff x="1143000" y="57150"/>
            <a:chExt cx="6845300" cy="6286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57150"/>
              <a:ext cx="6845300" cy="3365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422650"/>
              <a:ext cx="6845300" cy="29210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A5FC0-97C6-3C45-AAEE-4CAF99A9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692776"/>
            <a:ext cx="6832600" cy="478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7240F-4D5A-2048-87F3-50BD3352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633964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6BA86-762B-C74B-A0F9-103F2647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0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23 at 6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2" y="260516"/>
            <a:ext cx="4522854" cy="286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06" y="3321470"/>
            <a:ext cx="4932964" cy="35365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9772FD-26FF-A041-8671-4A243BFD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9526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5216C-F11D-EC4D-981F-F80035A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0" y="595617"/>
            <a:ext cx="6057900" cy="406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A4AB1-E6A6-934D-A8E1-32E3A335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00200"/>
            <a:ext cx="7569200" cy="365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2B454-5556-8045-A8B8-4A880C88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1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002" y="176238"/>
            <a:ext cx="261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Chem. Eng. Thermo.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04" y="531736"/>
            <a:ext cx="5196499" cy="355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86" y="4183870"/>
            <a:ext cx="6988683" cy="1268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04" y="5564952"/>
            <a:ext cx="7550254" cy="7196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DCED4-9CB8-CC4F-8DC9-C68563D6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8600"/>
            <a:ext cx="7543800" cy="640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54D88-4AB9-C245-9254-E2BDFB42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0100" y="865970"/>
            <a:ext cx="7581900" cy="5214755"/>
            <a:chOff x="774700" y="0"/>
            <a:chExt cx="7581900" cy="52147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0"/>
              <a:ext cx="7531100" cy="322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3182755"/>
              <a:ext cx="7581900" cy="20320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12DE6-C2F1-084B-A34C-4FD200A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871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492DF-6C45-B348-9168-E4434F57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5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95" y="3200373"/>
            <a:ext cx="5757175" cy="3288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130221"/>
            <a:ext cx="36322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800" y="473121"/>
            <a:ext cx="5759146" cy="26528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54A74-26B2-8348-8ED2-9D6B144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2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38" y="3323264"/>
            <a:ext cx="5757175" cy="3288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130221"/>
            <a:ext cx="36322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495537"/>
            <a:ext cx="8267700" cy="248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2BEDA-80A9-D34A-A241-16142974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Screen Shot 2015-01-25 at 8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3912111" cy="3883025"/>
          </a:xfrm>
          <a:prstGeom prst="rect">
            <a:avLst/>
          </a:prstGeom>
        </p:spPr>
      </p:pic>
      <p:pic>
        <p:nvPicPr>
          <p:cNvPr id="4" name="Picture 3" descr="Screen Shot 2015-01-25 at 8.2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4216400"/>
            <a:ext cx="4879975" cy="1778682"/>
          </a:xfrm>
          <a:prstGeom prst="rect">
            <a:avLst/>
          </a:prstGeom>
        </p:spPr>
      </p:pic>
      <p:pic>
        <p:nvPicPr>
          <p:cNvPr id="5" name="Picture 4" descr="Screen Shot 2015-01-25 at 8.2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7" y="750378"/>
            <a:ext cx="4937125" cy="31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95" y="851789"/>
            <a:ext cx="5757175" cy="3288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130221"/>
            <a:ext cx="36322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569" y="4273875"/>
            <a:ext cx="4505706" cy="24339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8A19-4975-334C-9585-DB2BA032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3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" y="153770"/>
            <a:ext cx="7531100" cy="176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919070"/>
            <a:ext cx="7734300" cy="130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3458098"/>
            <a:ext cx="7518400" cy="3238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8AEDC-CFE3-094B-ACE2-7B6DCE50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793" y="319603"/>
            <a:ext cx="36322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65200"/>
            <a:ext cx="7607300" cy="2463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FA9D3-76EB-9A43-985D-3D48AD57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546100"/>
            <a:ext cx="7594600" cy="5753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7937E-E444-ED4C-A9B8-8A46BF4B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96" y="177800"/>
            <a:ext cx="35433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671939"/>
            <a:ext cx="7213600" cy="2362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0AF5E-1577-3646-B961-CCE737BC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364821" cy="3058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39" y="1979910"/>
            <a:ext cx="4718733" cy="48780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17BFE-3CA6-7942-9DB5-0CF69B0B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1366" y="404119"/>
            <a:ext cx="7594600" cy="5412528"/>
            <a:chOff x="774700" y="0"/>
            <a:chExt cx="7594600" cy="54125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0"/>
              <a:ext cx="7569200" cy="1930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1907328"/>
              <a:ext cx="7594600" cy="35052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8AB4C-75F9-7947-AC5B-D05835EF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6" y="368673"/>
            <a:ext cx="4770741" cy="338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10" y="4301184"/>
            <a:ext cx="4910194" cy="20242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00901-FB7C-2848-AF7F-8CB5B411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6188" y="127439"/>
            <a:ext cx="6060833" cy="6595853"/>
            <a:chOff x="1423788" y="0"/>
            <a:chExt cx="6060833" cy="65958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3788" y="0"/>
              <a:ext cx="6060833" cy="50984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788" y="5098471"/>
              <a:ext cx="6060833" cy="1497382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F8B3-6E7B-174C-AAE1-80B1272F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2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0"/>
            <a:ext cx="5983574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552BF-2F44-FC40-A298-B210104C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6524" y="207125"/>
            <a:ext cx="5073017" cy="5012680"/>
            <a:chOff x="953707" y="84234"/>
            <a:chExt cx="5073017" cy="5012680"/>
          </a:xfrm>
        </p:grpSpPr>
        <p:pic>
          <p:nvPicPr>
            <p:cNvPr id="4" name="Picture 3" descr="Screen Shot 2015-01-25 at 8.32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07" y="3189835"/>
              <a:ext cx="5073017" cy="1907079"/>
            </a:xfrm>
            <a:prstGeom prst="rect">
              <a:avLst/>
            </a:prstGeom>
          </p:spPr>
        </p:pic>
        <p:pic>
          <p:nvPicPr>
            <p:cNvPr id="5" name="Picture 4" descr="Screen Shot 2015-01-25 at 8.32.3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07" y="84234"/>
              <a:ext cx="5073017" cy="346358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46F45-9D8B-0342-928B-13C8E7F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536367"/>
            <a:ext cx="6121400" cy="2578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6F5B8-CEAD-2D49-95F6-CA80D229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1735" y="153952"/>
            <a:ext cx="5017645" cy="6492452"/>
            <a:chOff x="1574800" y="195868"/>
            <a:chExt cx="5981700" cy="77398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4800" y="195868"/>
              <a:ext cx="5981700" cy="35560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6785" y="3605035"/>
              <a:ext cx="5842000" cy="43307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5EFB8-A315-9B40-B88F-1C9E824E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7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0"/>
            <a:ext cx="5215944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FF2D0-EB1E-8D49-A0BC-2AB53A30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7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76F64-875A-884F-8FCD-C6CB79D1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63" y="13278"/>
            <a:ext cx="6604000" cy="355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2939" y="398175"/>
            <a:ext cx="5620226" cy="6459825"/>
            <a:chOff x="774700" y="1054100"/>
            <a:chExt cx="7581900" cy="8714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1054100"/>
              <a:ext cx="7581900" cy="474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00" y="5666550"/>
              <a:ext cx="7556500" cy="4102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84" y="2358753"/>
            <a:ext cx="1809155" cy="465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29" y="2781978"/>
            <a:ext cx="1671187" cy="457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" y="3835236"/>
            <a:ext cx="1151845" cy="41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97" y="3195993"/>
            <a:ext cx="1154988" cy="280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41" y="3623326"/>
            <a:ext cx="1786098" cy="211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09CFCA-6156-5A4B-A21B-C76178368294}"/>
              </a:ext>
            </a:extLst>
          </p:cNvPr>
          <p:cNvSpPr txBox="1"/>
          <p:nvPr/>
        </p:nvSpPr>
        <p:spPr>
          <a:xfrm>
            <a:off x="7566488" y="2182194"/>
            <a:ext cx="1513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calculate the heat capacity of a real gas from the ideal but the equations are messy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B1DDF3-642F-E846-B604-78D0BF3A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3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0"/>
            <a:ext cx="4559408" cy="426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08" y="3041525"/>
            <a:ext cx="4573590" cy="3816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C85DAE-6C07-3B40-AA46-3BED1A60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79311"/>
            <a:ext cx="8940800" cy="374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07" y="3990836"/>
            <a:ext cx="5307725" cy="2867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70E640-993F-3445-8498-9067464AA85A}"/>
              </a:ext>
            </a:extLst>
          </p:cNvPr>
          <p:cNvSpPr/>
          <p:nvPr/>
        </p:nvSpPr>
        <p:spPr>
          <a:xfrm>
            <a:off x="6955382" y="4778087"/>
            <a:ext cx="182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∞,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or T = ∞, or P = 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199CB-063B-514B-A917-91B47F53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771078"/>
            <a:ext cx="6832600" cy="800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8938F-5F71-8940-9030-3AA56FD5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58478"/>
            <a:ext cx="66548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1663700"/>
            <a:ext cx="62611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5467335"/>
            <a:ext cx="7594600" cy="96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75CC-7AFF-B449-A548-072599CD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50904"/>
            <a:ext cx="7645400" cy="394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5114790"/>
            <a:ext cx="7543800" cy="100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796CB-FA42-1A46-A9D9-6ED9300D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28" y="4071566"/>
            <a:ext cx="1222743" cy="12722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7CF6A-24DF-504F-AEEF-D1DFC010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52212</TotalTime>
  <Words>295</Words>
  <Application>Microsoft Macintosh PowerPoint</Application>
  <PresentationFormat>On-screen Show (4:3)</PresentationFormat>
  <Paragraphs>76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100</cp:revision>
  <cp:lastPrinted>2019-03-13T01:34:13Z</cp:lastPrinted>
  <dcterms:created xsi:type="dcterms:W3CDTF">2015-03-02T03:03:21Z</dcterms:created>
  <dcterms:modified xsi:type="dcterms:W3CDTF">2020-03-03T16:15:51Z</dcterms:modified>
</cp:coreProperties>
</file>